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2"/>
  </p:notesMasterIdLst>
  <p:handoutMasterIdLst>
    <p:handoutMasterId r:id="rId23"/>
  </p:handoutMasterIdLst>
  <p:sldIdLst>
    <p:sldId id="603" r:id="rId8"/>
    <p:sldId id="2340" r:id="rId9"/>
    <p:sldId id="739" r:id="rId10"/>
    <p:sldId id="2471" r:id="rId11"/>
    <p:sldId id="2485" r:id="rId12"/>
    <p:sldId id="2486" r:id="rId13"/>
    <p:sldId id="2575" r:id="rId14"/>
    <p:sldId id="2488" r:id="rId15"/>
    <p:sldId id="2520" r:id="rId16"/>
    <p:sldId id="2530" r:id="rId17"/>
    <p:sldId id="2531" r:id="rId18"/>
    <p:sldId id="2573" r:id="rId19"/>
    <p:sldId id="2574" r:id="rId20"/>
    <p:sldId id="582" r:id="rId2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lvus-io.com/four_layers" TargetMode="External"/><Relationship Id="rId2" Type="http://schemas.openxmlformats.org/officeDocument/2006/relationships/hyperlink" Target="https://www.milvus-io.com/glossary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02E5F6-D6FB-844E-B3D8-D9CF5323B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608E5-05CD-E344-BB47-F133D0CC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092EF-251F-9344-BBD9-87D20E7609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28C0C-46EA-724C-ACB7-46CD0822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881" y="2114550"/>
            <a:ext cx="4699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0F202-0BDD-5C4E-97E7-225F5772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8BF45-2AF4-9846-B56E-9750868CD9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40AD31-339B-0546-BE03-0A94CD8A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43" y="1432910"/>
            <a:ext cx="4699000" cy="218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90B981-30ED-A047-A5E8-FE0BA258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22" y="3045154"/>
            <a:ext cx="4699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63AFCF-523D-1043-A45B-DDFAC574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Milvus</a:t>
            </a:r>
            <a:r>
              <a:rPr lang="zh-CN" altLang="en-US" dirty="0"/>
              <a:t> 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AAB78B-0C40-FA42-97F4-3BE9BC77E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系统分为四个层次：</a:t>
            </a:r>
          </a:p>
          <a:p>
            <a:r>
              <a:rPr lang="zh-CN" altLang="en-US" dirty="0"/>
              <a:t>访问层：访问层由一组无状态代理组成，作为系统的前层和用户端点。</a:t>
            </a:r>
          </a:p>
          <a:p>
            <a:r>
              <a:rPr lang="zh-CN" altLang="en-US" dirty="0"/>
              <a:t>协调器服务：协调器服务将任务分配给工作节点，并充当系统的大脑。</a:t>
            </a:r>
          </a:p>
          <a:p>
            <a:r>
              <a:rPr lang="zh-CN" altLang="en-US" dirty="0"/>
              <a:t>工作节点：工作节点是系统的手臂和腿部，是执行来自协调器服务的指令并执行用户触发的</a:t>
            </a:r>
            <a:r>
              <a:rPr lang="en-US" altLang="zh-CN" dirty="0"/>
              <a:t>DML/DDL</a:t>
            </a:r>
            <a:r>
              <a:rPr lang="zh-CN" altLang="en-US" dirty="0"/>
              <a:t>命令的“哑执行者”。</a:t>
            </a:r>
          </a:p>
          <a:p>
            <a:r>
              <a:rPr lang="zh-CN" altLang="en-US" dirty="0"/>
              <a:t>存储：存储是系统的骨头，负责数据持久化。它包括元数据存储、日志代理和对象存储。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989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3790E7-69A7-AA4C-A968-B102AA1E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D351E-E260-3049-8385-208229DE6D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Milvus</a:t>
            </a:r>
            <a:r>
              <a:rPr lang="zh-CN" altLang="en-US" dirty="0"/>
              <a:t>采用包括</a:t>
            </a:r>
            <a:r>
              <a:rPr lang="en-US" altLang="zh-CN" dirty="0"/>
              <a:t>Faiss</a:t>
            </a:r>
            <a:r>
              <a:rPr lang="zh-CN" altLang="en-US" dirty="0"/>
              <a:t>、</a:t>
            </a:r>
            <a:r>
              <a:rPr lang="en-US" altLang="zh-CN" dirty="0"/>
              <a:t>Annoy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等流行向量搜索库，旨在对包含数百万、数十亿甚至数万亿向量的密集向量数据集进行相似度搜索。在继续之前，请熟悉嵌入式检索的</a:t>
            </a:r>
            <a:r>
              <a:rPr lang="zh-CN" altLang="en-US" dirty="0">
                <a:hlinkClick r:id="rId2"/>
              </a:rPr>
              <a:t>基本原则（</a:t>
            </a:r>
            <a:r>
              <a:rPr lang="en-US" altLang="zh-CN" dirty="0">
                <a:hlinkClick r:id="rId2"/>
              </a:rPr>
              <a:t>basic principles</a:t>
            </a:r>
            <a:r>
              <a:rPr lang="zh-CN" altLang="en-US" dirty="0">
                <a:hlinkClick r:id="rId2"/>
              </a:rPr>
              <a:t>）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Milvus</a:t>
            </a:r>
            <a:r>
              <a:rPr lang="zh-CN" altLang="en-US" dirty="0"/>
              <a:t>还支持数据分片（</a:t>
            </a:r>
            <a:r>
              <a:rPr lang="en-US" altLang="zh-CN" dirty="0"/>
              <a:t>data sharding</a:t>
            </a:r>
            <a:r>
              <a:rPr lang="zh-CN" altLang="en-US" dirty="0"/>
              <a:t>）、数据持久性（</a:t>
            </a:r>
            <a:r>
              <a:rPr lang="en-US" altLang="zh-CN" dirty="0"/>
              <a:t>data persistence</a:t>
            </a:r>
            <a:r>
              <a:rPr lang="zh-CN" altLang="en-US" dirty="0"/>
              <a:t>）、流式数据摄入、向量和标量之间的混合搜索、时间旅行等许多其他高级功能。该平台可按需提供性能并可优化以适应任何嵌入式检索场景。我们建议使用</a:t>
            </a:r>
            <a:r>
              <a:rPr lang="en-US" altLang="zh-CN" dirty="0"/>
              <a:t>Kubernetes</a:t>
            </a:r>
            <a:r>
              <a:rPr lang="zh-CN" altLang="en-US" dirty="0"/>
              <a:t>部署</a:t>
            </a:r>
            <a:r>
              <a:rPr lang="en-US" altLang="zh-CN" dirty="0"/>
              <a:t>Milvus</a:t>
            </a:r>
            <a:r>
              <a:rPr lang="zh-CN" altLang="en-US" dirty="0"/>
              <a:t>以获得最佳可用性和弹性。</a:t>
            </a:r>
          </a:p>
          <a:p>
            <a:r>
              <a:rPr lang="en-US" altLang="zh-CN" dirty="0"/>
              <a:t>Milvus</a:t>
            </a:r>
            <a:r>
              <a:rPr lang="zh-CN" altLang="en-US" dirty="0"/>
              <a:t>采用共享存储架构，对其计算节点实现了存储和计算分离以及水平可扩展性。 遵循数据平面和控制平面分离原则，</a:t>
            </a:r>
            <a:r>
              <a:rPr lang="en-US" altLang="zh-CN" dirty="0"/>
              <a:t>Milvus</a:t>
            </a:r>
            <a:r>
              <a:rPr lang="zh-CN" altLang="en-US" dirty="0"/>
              <a:t>包括</a:t>
            </a:r>
            <a:r>
              <a:rPr lang="zh-CN" altLang="en-US" dirty="0">
                <a:hlinkClick r:id="rId3"/>
              </a:rPr>
              <a:t>四个层（</a:t>
            </a:r>
            <a:r>
              <a:rPr lang="en-US" altLang="zh-CN" dirty="0">
                <a:hlinkClick r:id="rId3"/>
              </a:rPr>
              <a:t>four layers</a:t>
            </a:r>
            <a:r>
              <a:rPr lang="zh-CN" altLang="en-US" dirty="0">
                <a:hlinkClick r:id="rId3"/>
              </a:rPr>
              <a:t>）</a:t>
            </a:r>
            <a:r>
              <a:rPr lang="zh-CN" altLang="en-US" dirty="0"/>
              <a:t>：访问层（</a:t>
            </a:r>
            <a:r>
              <a:rPr lang="en-US" altLang="zh-CN" dirty="0"/>
              <a:t>access layer</a:t>
            </a:r>
            <a:r>
              <a:rPr lang="zh-CN" altLang="en-US" dirty="0"/>
              <a:t>）、协调服务（</a:t>
            </a:r>
            <a:r>
              <a:rPr lang="en-US" altLang="zh-CN" dirty="0"/>
              <a:t>coordinator service</a:t>
            </a:r>
            <a:r>
              <a:rPr lang="zh-CN" altLang="en-US" dirty="0"/>
              <a:t>）、工作节点（</a:t>
            </a:r>
            <a:r>
              <a:rPr lang="en-US" altLang="zh-CN" dirty="0"/>
              <a:t>worker node</a:t>
            </a:r>
            <a:r>
              <a:rPr lang="zh-CN" altLang="en-US" dirty="0"/>
              <a:t>）和存储。这些层在进行扩展或灾难恢复时是相互独立的。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A97A5-0250-4043-9F19-1D451324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16" y="1910928"/>
            <a:ext cx="6350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对大模型的价值和意义是什么？</a:t>
            </a:r>
            <a:endParaRPr lang="en-US" altLang="zh-CN" dirty="0"/>
          </a:p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会不会随着大模型能力的提升而被代替？</a:t>
            </a:r>
          </a:p>
          <a:p>
            <a:pPr latinLnBrk="1"/>
            <a:r>
              <a:rPr lang="zh-CN" altLang="en-US" dirty="0"/>
              <a:t>围绕着大模型配套软件开发工具，向量数据库处于什么样的角色定位？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3C06FC-CEDD-2C4D-A22E-76662AAE7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</a:t>
            </a:r>
            <a:endParaRPr lang="en-US" altLang="zh-CN" dirty="0"/>
          </a:p>
          <a:p>
            <a:r>
              <a:rPr lang="zh-CN" altLang="en-US" dirty="0"/>
              <a:t>架构介绍</a:t>
            </a:r>
          </a:p>
        </p:txBody>
      </p:sp>
    </p:spTree>
    <p:extLst>
      <p:ext uri="{BB962C8B-B14F-4D97-AF65-F5344CB8AC3E}">
        <p14:creationId xmlns:p14="http://schemas.microsoft.com/office/powerpoint/2010/main" val="428932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5179F6F-4673-CC42-8005-0A65E360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50CBE0-019B-0442-A5DF-C714B1DE0F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FD6475-0907-D349-8A58-1FCADE4A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567" y="250698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365CA7-85E2-A14A-9B06-C017838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对存储要求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3237F75-EE41-264E-BE2D-DDC15B0EF1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9768" y="1360488"/>
            <a:ext cx="9031515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19FD1-86EA-514F-8C96-2811AF63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ElasticSearch</a:t>
            </a:r>
            <a:r>
              <a:rPr kumimoji="1" lang="zh-CN" altLang="en-US" dirty="0"/>
              <a:t>分布式架构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619425-4FF9-E945-A5D8-0971503903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DA42B5-CE9B-4742-90F7-20487382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67" y="2533228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F3A4D-0197-C94D-9E1E-5FC712E9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5FDD6-2114-ED4E-998B-1D21B842A4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腾讯云向量数据库 </a:t>
            </a:r>
            <a:r>
              <a:rPr lang="en-US" altLang="zh-CN" dirty="0"/>
              <a:t>Tencent Cloud VectorDB </a:t>
            </a:r>
            <a:r>
              <a:rPr lang="zh-CN" altLang="en-US" dirty="0"/>
              <a:t>基于腾讯集团每日处理千亿次检索的向量引擎 </a:t>
            </a:r>
            <a:r>
              <a:rPr lang="en-US" altLang="zh-CN" dirty="0"/>
              <a:t>OLAMA</a:t>
            </a:r>
            <a:r>
              <a:rPr lang="zh-CN" altLang="en-US" dirty="0"/>
              <a:t>，底层采用 </a:t>
            </a:r>
            <a:r>
              <a:rPr lang="en-US" altLang="zh-CN" dirty="0"/>
              <a:t>Raft </a:t>
            </a:r>
            <a:r>
              <a:rPr lang="zh-CN" altLang="en-US" dirty="0"/>
              <a:t>分布式存储，通过 </a:t>
            </a:r>
            <a:r>
              <a:rPr lang="en-US" altLang="zh-CN" dirty="0"/>
              <a:t>Master </a:t>
            </a:r>
            <a:r>
              <a:rPr lang="zh-CN" altLang="en-US" dirty="0"/>
              <a:t>节点进行集群管理和调度，实现系统的高效运行。同时，腾讯云向量数据库支持设置多分片和多副本，进一步提升了负载均衡能力，使得向量数据库能够在处理海量向量数据的同时，实现高性能、高可扩展性和高容灾能力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D38D6D-DC2A-F44A-B09B-359BDF52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69" y="2388922"/>
            <a:ext cx="6404070" cy="43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29796</TotalTime>
  <Words>693</Words>
  <Application>Microsoft Macintosh PowerPoint</Application>
  <PresentationFormat>自定义</PresentationFormat>
  <Paragraphs>79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思考</vt:lpstr>
      <vt:lpstr>PowerPoint 演示文稿</vt:lpstr>
      <vt:lpstr>通用架构</vt:lpstr>
      <vt:lpstr>对存储要求</vt:lpstr>
      <vt:lpstr>ElasticSearch分布式架构</vt:lpstr>
      <vt:lpstr>PowerPoint 演示文稿</vt:lpstr>
      <vt:lpstr>PowerPoint 演示文稿</vt:lpstr>
      <vt:lpstr>PowerPoint 演示文稿</vt:lpstr>
      <vt:lpstr>Milvus 架构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9713</cp:revision>
  <cp:lastPrinted>2023-09-08T09:14:01Z</cp:lastPrinted>
  <dcterms:created xsi:type="dcterms:W3CDTF">2020-08-28T08:44:19Z</dcterms:created>
  <dcterms:modified xsi:type="dcterms:W3CDTF">2024-02-02T09:40:06Z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